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306" r:id="rId3"/>
    <p:sldId id="319" r:id="rId4"/>
    <p:sldId id="312" r:id="rId5"/>
    <p:sldId id="307" r:id="rId6"/>
    <p:sldId id="313" r:id="rId7"/>
    <p:sldId id="314" r:id="rId8"/>
    <p:sldId id="315" r:id="rId9"/>
    <p:sldId id="316" r:id="rId10"/>
    <p:sldId id="317" r:id="rId11"/>
    <p:sldId id="318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2" d="100"/>
        <a:sy n="1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the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87437"/>
            <a:ext cx="1005840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</a:t>
            </a:r>
            <a:r>
              <a:rPr lang="en-GB" sz="4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 in a </a:t>
            </a:r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pediatrics </a:t>
            </a:r>
            <a:r>
              <a:rPr lang="en-GB" sz="4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</a:p>
        </p:txBody>
      </p:sp>
      <p:sp>
        <p:nvSpPr>
          <p:cNvPr id="4" name="Rechthoek 3"/>
          <p:cNvSpPr/>
          <p:nvPr/>
        </p:nvSpPr>
        <p:spPr>
          <a:xfrm>
            <a:off x="5775719" y="5828057"/>
            <a:ext cx="567203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279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Medical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775719" y="5472254"/>
            <a:ext cx="62977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GB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C18.3  Maintaining Pediatric Equipment</a:t>
            </a:r>
            <a:endParaRPr lang="en-GB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57302" y="2218592"/>
            <a:ext cx="538629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49263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Equipment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used in the </a:t>
            </a: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pediatrics unit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49263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Equipment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also used in the neonatal ICU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766194" y="5032662"/>
            <a:ext cx="6307274" cy="42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18.3.1 </a:t>
            </a:r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Identify </a:t>
            </a:r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used in a </a:t>
            </a:r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pediatrics unit</a:t>
            </a:r>
            <a:endParaRPr lang="en-GB" sz="18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807" y="1475468"/>
            <a:ext cx="5241925" cy="35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Infant weighing scale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Paediatric  equipment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49" y="1428944"/>
            <a:ext cx="2235201" cy="474979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333" y="1410805"/>
            <a:ext cx="3367653" cy="484469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3351643" y="2767530"/>
            <a:ext cx="4534097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 baby scale is a specially-designed scale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to monitor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 progress of a baby’s physical development. </a:t>
            </a:r>
            <a:endParaRPr lang="en-GB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lvl="0" algn="ctr"/>
            <a:endParaRPr lang="en-GB" sz="1050" dirty="0">
              <a:solidFill>
                <a:srgbClr val="000000"/>
              </a:solidFill>
              <a:latin typeface="Calibri Light" panose="020F0302020204030204"/>
            </a:endParaRPr>
          </a:p>
          <a:p>
            <a:pPr lvl="0" algn="ctr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If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 baby is born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prematurely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it is often important to closely monitor their weight gain with a baby scale, more often than for on-time babies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Laryngoscope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Paediatric  equipment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643" y="1436256"/>
            <a:ext cx="4274761" cy="397394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467704" y="2197065"/>
            <a:ext cx="6096000" cy="30546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Laryngoscopy (larynx + scopy) is a medical procedure that is used to obtain a view of the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vocal cords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and the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glottis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. </a:t>
            </a:r>
          </a:p>
          <a:p>
            <a:pPr lvl="0"/>
            <a:endParaRPr lang="en-GB" sz="1100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lvl="0"/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Laryngoscopy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may be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performed: </a:t>
            </a:r>
          </a:p>
          <a:p>
            <a:pPr lvl="0"/>
            <a:endParaRPr lang="en-GB" sz="1050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to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facilitate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tracheal intubation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during general anesthesia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or cardio-pulmonary resuscitation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to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execute procedures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on the larynx or other parts of the upper 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trachea-bronchial tree, for example biopsies.</a:t>
            </a:r>
            <a:endParaRPr lang="en-GB" sz="2000" dirty="0">
              <a:solidFill>
                <a:srgbClr val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64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49" y="1256812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4975224" y="2034960"/>
            <a:ext cx="2241551" cy="147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8800" b="1" dirty="0">
                <a:solidFill>
                  <a:srgbClr val="00597C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GB" sz="8800" b="1" spc="-50" dirty="0">
              <a:solidFill>
                <a:srgbClr val="00597C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673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this presentation was supported by a grant from THET: </a:t>
            </a:r>
          </a:p>
          <a:p>
            <a:pPr algn="ctr"/>
            <a:r>
              <a:rPr lang="en-US" dirty="0" smtClean="0"/>
              <a:t>see  </a:t>
            </a:r>
            <a:r>
              <a:rPr lang="en-US" dirty="0">
                <a:hlinkClick r:id="rId2"/>
              </a:rPr>
              <a:t>https://www.thet.org/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5" y="5024011"/>
            <a:ext cx="2555330" cy="1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307955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 of children in Pediatrics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Paediatric  equipment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49" y="1064847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grpSp>
        <p:nvGrpSpPr>
          <p:cNvPr id="20" name="Groep 19"/>
          <p:cNvGrpSpPr/>
          <p:nvPr/>
        </p:nvGrpSpPr>
        <p:grpSpPr>
          <a:xfrm>
            <a:off x="281254" y="1184184"/>
            <a:ext cx="1757853" cy="2384355"/>
            <a:chOff x="3605589" y="1415827"/>
            <a:chExt cx="1868910" cy="2729575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3093" y="1415827"/>
              <a:ext cx="1533905" cy="2151366"/>
            </a:xfrm>
            <a:prstGeom prst="rect">
              <a:avLst/>
            </a:prstGeom>
          </p:spPr>
        </p:pic>
        <p:sp>
          <p:nvSpPr>
            <p:cNvPr id="19" name="Rechthoek 18"/>
            <p:cNvSpPr/>
            <p:nvPr/>
          </p:nvSpPr>
          <p:spPr>
            <a:xfrm>
              <a:off x="3605589" y="3499071"/>
              <a:ext cx="18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b="1" dirty="0" smtClean="0">
                  <a:solidFill>
                    <a:srgbClr val="7030A0"/>
                  </a:solidFill>
                  <a:latin typeface="Calibri Light" panose="020F0302020204030204"/>
                </a:rPr>
                <a:t>Neonate</a:t>
              </a:r>
              <a:r>
                <a:rPr lang="en-US" dirty="0" smtClean="0">
                  <a:solidFill>
                    <a:srgbClr val="000000"/>
                  </a:solidFill>
                  <a:latin typeface="Calibri Light" panose="020F0302020204030204"/>
                </a:rPr>
                <a:t> </a:t>
              </a:r>
            </a:p>
            <a:p>
              <a:pPr lvl="0" algn="ctr"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Calibri Light" panose="020F0302020204030204"/>
                </a:rPr>
                <a:t>first </a:t>
              </a:r>
              <a:r>
                <a:rPr lang="en-US" dirty="0">
                  <a:solidFill>
                    <a:srgbClr val="000000"/>
                  </a:solidFill>
                  <a:latin typeface="Calibri Light" panose="020F0302020204030204"/>
                </a:rPr>
                <a:t>28 days of life</a:t>
              </a:r>
            </a:p>
          </p:txBody>
        </p:sp>
      </p:grpSp>
      <p:grpSp>
        <p:nvGrpSpPr>
          <p:cNvPr id="32" name="Groep 31"/>
          <p:cNvGrpSpPr/>
          <p:nvPr/>
        </p:nvGrpSpPr>
        <p:grpSpPr>
          <a:xfrm>
            <a:off x="2470473" y="1189449"/>
            <a:ext cx="2290274" cy="2460834"/>
            <a:chOff x="2392546" y="1378574"/>
            <a:chExt cx="2290274" cy="2460834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071" r="5509"/>
            <a:stretch/>
          </p:blipFill>
          <p:spPr>
            <a:xfrm>
              <a:off x="2392546" y="1378574"/>
              <a:ext cx="2290274" cy="1697373"/>
            </a:xfrm>
            <a:prstGeom prst="rect">
              <a:avLst/>
            </a:prstGeom>
          </p:spPr>
        </p:pic>
        <p:sp>
          <p:nvSpPr>
            <p:cNvPr id="21" name="Rechthoek 20"/>
            <p:cNvSpPr/>
            <p:nvPr/>
          </p:nvSpPr>
          <p:spPr>
            <a:xfrm>
              <a:off x="2755701" y="3193077"/>
              <a:ext cx="15549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  <a:latin typeface="Calibri Light" panose="020F0302020204030204"/>
                </a:rPr>
                <a:t>Infancy</a:t>
              </a:r>
            </a:p>
            <a:p>
              <a:pPr algn="ctr"/>
              <a:r>
                <a:rPr lang="en-US" dirty="0" smtClean="0">
                  <a:latin typeface="Calibri Light" panose="020F0302020204030204"/>
                </a:rPr>
                <a:t> birth to 1 year</a:t>
              </a:r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31" name="Groep 30"/>
          <p:cNvGrpSpPr/>
          <p:nvPr/>
        </p:nvGrpSpPr>
        <p:grpSpPr>
          <a:xfrm>
            <a:off x="5252632" y="1170916"/>
            <a:ext cx="1733035" cy="2686556"/>
            <a:chOff x="5767379" y="1331632"/>
            <a:chExt cx="1733035" cy="2686556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67379" y="1331632"/>
              <a:ext cx="1733035" cy="2061932"/>
            </a:xfrm>
            <a:prstGeom prst="rect">
              <a:avLst/>
            </a:prstGeom>
          </p:spPr>
        </p:pic>
        <p:sp>
          <p:nvSpPr>
            <p:cNvPr id="23" name="Rechthoek 22"/>
            <p:cNvSpPr/>
            <p:nvPr/>
          </p:nvSpPr>
          <p:spPr>
            <a:xfrm>
              <a:off x="6006931" y="3371857"/>
              <a:ext cx="13100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b="1" dirty="0" smtClean="0">
                  <a:solidFill>
                    <a:srgbClr val="7030A0"/>
                  </a:solidFill>
                  <a:latin typeface="Calibri Light" panose="020F0302020204030204"/>
                </a:rPr>
                <a:t>Toddler</a:t>
              </a:r>
            </a:p>
            <a:p>
              <a:pPr lvl="0" algn="ctr"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Calibri Light" panose="020F0302020204030204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Calibri Light" panose="020F0302020204030204"/>
                </a:rPr>
                <a:t>1 to 3 years</a:t>
              </a: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7659536" y="1164403"/>
            <a:ext cx="1643747" cy="2657803"/>
            <a:chOff x="8601776" y="1251184"/>
            <a:chExt cx="1643747" cy="2657803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1776" y="1251184"/>
              <a:ext cx="1643747" cy="2070845"/>
            </a:xfrm>
            <a:prstGeom prst="rect">
              <a:avLst/>
            </a:prstGeom>
          </p:spPr>
        </p:pic>
        <p:sp>
          <p:nvSpPr>
            <p:cNvPr id="24" name="Rechthoek 23"/>
            <p:cNvSpPr/>
            <p:nvPr/>
          </p:nvSpPr>
          <p:spPr>
            <a:xfrm>
              <a:off x="8846235" y="3262656"/>
              <a:ext cx="138608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b="1" dirty="0" smtClean="0">
                  <a:solidFill>
                    <a:srgbClr val="7030A0"/>
                  </a:solidFill>
                  <a:latin typeface="Calibri Light" panose="020F0302020204030204"/>
                </a:rPr>
                <a:t>Pre-schooler</a:t>
              </a:r>
              <a:r>
                <a:rPr lang="en-US" dirty="0" smtClean="0">
                  <a:solidFill>
                    <a:srgbClr val="000000"/>
                  </a:solidFill>
                  <a:latin typeface="Calibri Light" panose="020F0302020204030204"/>
                </a:rPr>
                <a:t> </a:t>
              </a:r>
            </a:p>
            <a:p>
              <a:pPr lvl="0"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Calibri Light" panose="020F0302020204030204"/>
                </a:rPr>
                <a:t>3 </a:t>
              </a:r>
              <a:r>
                <a:rPr lang="en-US" dirty="0">
                  <a:solidFill>
                    <a:srgbClr val="000000"/>
                  </a:solidFill>
                  <a:latin typeface="Calibri Light" panose="020F0302020204030204"/>
                </a:rPr>
                <a:t>to 6 years</a:t>
              </a:r>
            </a:p>
          </p:txBody>
        </p:sp>
      </p:grpSp>
      <p:grpSp>
        <p:nvGrpSpPr>
          <p:cNvPr id="33" name="Groep 32"/>
          <p:cNvGrpSpPr/>
          <p:nvPr/>
        </p:nvGrpSpPr>
        <p:grpSpPr>
          <a:xfrm>
            <a:off x="9874807" y="1194936"/>
            <a:ext cx="1835328" cy="2580208"/>
            <a:chOff x="1784924" y="4055528"/>
            <a:chExt cx="1575784" cy="2387015"/>
          </a:xfrm>
        </p:grpSpPr>
        <p:pic>
          <p:nvPicPr>
            <p:cNvPr id="25" name="Afbeelding 2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4924" y="4055528"/>
              <a:ext cx="1511964" cy="1972795"/>
            </a:xfrm>
            <a:prstGeom prst="rect">
              <a:avLst/>
            </a:prstGeom>
          </p:spPr>
        </p:pic>
        <p:sp>
          <p:nvSpPr>
            <p:cNvPr id="26" name="Rechthoek 25"/>
            <p:cNvSpPr/>
            <p:nvPr/>
          </p:nvSpPr>
          <p:spPr>
            <a:xfrm>
              <a:off x="1872795" y="5844606"/>
              <a:ext cx="1487913" cy="597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Wingdings" panose="05000000000000000000" pitchFamily="2" charset="2"/>
                <a:buNone/>
                <a:defRPr/>
              </a:pPr>
              <a:r>
                <a:rPr lang="en-US" b="1" dirty="0" smtClean="0">
                  <a:solidFill>
                    <a:srgbClr val="7030A0"/>
                  </a:solidFill>
                  <a:latin typeface="+mj-lt"/>
                </a:rPr>
                <a:t>School-ager</a:t>
              </a:r>
              <a:r>
                <a:rPr lang="en-US" dirty="0" smtClean="0">
                  <a:latin typeface="+mj-lt"/>
                </a:rPr>
                <a:t> </a:t>
              </a:r>
            </a:p>
            <a:p>
              <a:pPr algn="ctr">
                <a:buFont typeface="Wingdings" panose="05000000000000000000" pitchFamily="2" charset="2"/>
                <a:buNone/>
                <a:defRPr/>
              </a:pPr>
              <a:r>
                <a:rPr lang="en-US" dirty="0" smtClean="0">
                  <a:latin typeface="+mj-lt"/>
                </a:rPr>
                <a:t>6 </a:t>
              </a:r>
              <a:r>
                <a:rPr lang="en-US" dirty="0">
                  <a:latin typeface="+mj-lt"/>
                </a:rPr>
                <a:t>to 10 years</a:t>
              </a:r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7246789" y="4311356"/>
            <a:ext cx="4643482" cy="1980138"/>
            <a:chOff x="8281824" y="3750569"/>
            <a:chExt cx="4643482" cy="1916272"/>
          </a:xfrm>
        </p:grpSpPr>
        <p:sp>
          <p:nvSpPr>
            <p:cNvPr id="16" name="Rectangle 5"/>
            <p:cNvSpPr txBox="1">
              <a:spLocks noChangeArrowheads="1"/>
            </p:cNvSpPr>
            <p:nvPr/>
          </p:nvSpPr>
          <p:spPr>
            <a:xfrm>
              <a:off x="10002646" y="4343022"/>
              <a:ext cx="2922660" cy="62548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lvl="0">
                <a:defRPr b="1">
                  <a:solidFill>
                    <a:srgbClr val="7030A0"/>
                  </a:solidFill>
                  <a:latin typeface="Calibri Light" panose="020F0302020204030204"/>
                </a:defRPr>
              </a:lvl1pPr>
            </a:lstStyle>
            <a:p>
              <a:pPr algn="ctr"/>
              <a:r>
                <a:rPr lang="en-US" dirty="0" smtClean="0"/>
                <a:t>Adolescent</a:t>
              </a:r>
              <a:endParaRPr lang="en-US" dirty="0"/>
            </a:p>
            <a:p>
              <a:pPr algn="ctr"/>
              <a:r>
                <a:rPr lang="en-US" b="0" dirty="0">
                  <a:solidFill>
                    <a:schemeClr val="tx1"/>
                  </a:solidFill>
                </a:rPr>
                <a:t>13 to </a:t>
              </a:r>
              <a:r>
                <a:rPr lang="en-US" b="0" dirty="0" smtClean="0">
                  <a:solidFill>
                    <a:schemeClr val="tx1"/>
                  </a:solidFill>
                </a:rPr>
                <a:t>18+ (21 in the US) </a:t>
              </a:r>
              <a:r>
                <a:rPr lang="en-US" b="0" dirty="0">
                  <a:solidFill>
                    <a:schemeClr val="tx1"/>
                  </a:solidFill>
                </a:rPr>
                <a:t>years</a:t>
              </a:r>
            </a:p>
          </p:txBody>
        </p:sp>
        <p:pic>
          <p:nvPicPr>
            <p:cNvPr id="28" name="Afbeelding 2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81824" y="3750569"/>
              <a:ext cx="1768300" cy="1916272"/>
            </a:xfrm>
            <a:prstGeom prst="rect">
              <a:avLst/>
            </a:prstGeom>
          </p:spPr>
        </p:pic>
      </p:grpSp>
      <p:grpSp>
        <p:nvGrpSpPr>
          <p:cNvPr id="37" name="Groep 36"/>
          <p:cNvGrpSpPr/>
          <p:nvPr/>
        </p:nvGrpSpPr>
        <p:grpSpPr>
          <a:xfrm>
            <a:off x="3183844" y="4355786"/>
            <a:ext cx="3011072" cy="1929743"/>
            <a:chOff x="5499589" y="3802326"/>
            <a:chExt cx="3011072" cy="1929743"/>
          </a:xfrm>
        </p:grpSpPr>
        <p:sp>
          <p:nvSpPr>
            <p:cNvPr id="27" name="Rechthoek 26"/>
            <p:cNvSpPr/>
            <p:nvPr/>
          </p:nvSpPr>
          <p:spPr>
            <a:xfrm>
              <a:off x="7019484" y="4424800"/>
              <a:ext cx="14911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b="1" dirty="0" smtClean="0">
                  <a:solidFill>
                    <a:srgbClr val="7030A0"/>
                  </a:solidFill>
                  <a:latin typeface="Calibri Light" panose="020F0302020204030204"/>
                </a:rPr>
                <a:t>Pre-pubertal</a:t>
              </a:r>
              <a:endParaRPr lang="en-US" dirty="0" smtClean="0">
                <a:solidFill>
                  <a:srgbClr val="000000"/>
                </a:solidFill>
                <a:latin typeface="Calibri Light" panose="020F0302020204030204"/>
              </a:endParaRPr>
            </a:p>
            <a:p>
              <a:pPr lvl="0" algn="ctr"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Calibri Light" panose="020F0302020204030204"/>
                </a:rPr>
                <a:t>10 </a:t>
              </a:r>
              <a:r>
                <a:rPr lang="en-US" dirty="0">
                  <a:solidFill>
                    <a:srgbClr val="000000"/>
                  </a:solidFill>
                  <a:latin typeface="Calibri Light" panose="020F0302020204030204"/>
                </a:rPr>
                <a:t>to 13 years</a:t>
              </a:r>
            </a:p>
          </p:txBody>
        </p:sp>
        <p:pic>
          <p:nvPicPr>
            <p:cNvPr id="36" name="Afbeelding 3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9589" y="3802326"/>
              <a:ext cx="1498977" cy="1929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9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are not ‘little adults’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Paediatric  equipment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412130" y="1436256"/>
            <a:ext cx="386474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2400" dirty="0" smtClean="0">
                <a:latin typeface="Calibri Light" panose="020F0302020204030204"/>
              </a:rPr>
              <a:t>Children have a </a:t>
            </a:r>
            <a:r>
              <a:rPr lang="en-GB" sz="2400" b="1" dirty="0" smtClean="0">
                <a:solidFill>
                  <a:srgbClr val="7030A0"/>
                </a:solidFill>
                <a:latin typeface="Calibri Light" panose="020F0302020204030204"/>
              </a:rPr>
              <a:t>different body size &amp; maturation </a:t>
            </a:r>
          </a:p>
          <a:p>
            <a:pPr lvl="0"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smaller body of an infant or neonate is substantially different physiologically from that of an adult. </a:t>
            </a:r>
            <a:endParaRPr lang="en-GB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lvl="0">
              <a:spcAft>
                <a:spcPts val="600"/>
              </a:spcAft>
            </a:pP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Congenital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defects, genetic variance,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and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developmental issues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are of greater concern to pediatricians than they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are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to adult physicians. </a:t>
            </a:r>
            <a:endParaRPr lang="en-GB" sz="1050" dirty="0">
              <a:solidFill>
                <a:srgbClr val="000000"/>
              </a:solidFill>
              <a:latin typeface="Calibri Light" panose="020F0302020204030204"/>
            </a:endParaRP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clinician must take into account the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immature physiology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of the infant or child when considering symptoms, prescribing medications, and diagnosing illnesses.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726666" y="1431400"/>
            <a:ext cx="7465334" cy="4857900"/>
            <a:chOff x="4726666" y="1431400"/>
            <a:chExt cx="7465334" cy="4857900"/>
          </a:xfrm>
        </p:grpSpPr>
        <p:sp>
          <p:nvSpPr>
            <p:cNvPr id="10" name="Rechthoek 9"/>
            <p:cNvSpPr/>
            <p:nvPr/>
          </p:nvSpPr>
          <p:spPr>
            <a:xfrm>
              <a:off x="4726666" y="2768142"/>
              <a:ext cx="3400384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+mj-lt"/>
                </a:rPr>
                <a:t>obstructed </a:t>
              </a:r>
              <a:r>
                <a:rPr lang="en-GB" dirty="0">
                  <a:latin typeface="+mj-lt"/>
                </a:rPr>
                <a:t>breathing (swallowed foreign object)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+mj-lt"/>
                </a:rPr>
                <a:t>malnutrition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+mj-lt"/>
                </a:rPr>
                <a:t>ingested poisons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+mj-lt"/>
                </a:rPr>
                <a:t>birth related problems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+mj-lt"/>
                </a:rPr>
                <a:t>drowning</a:t>
              </a:r>
              <a:endParaRPr lang="en-GB" dirty="0">
                <a:latin typeface="+mj-lt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>
                  <a:latin typeface="+mj-lt"/>
                </a:rPr>
                <a:t>snake bites &amp; scorpion stings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+mj-lt"/>
                </a:rPr>
                <a:t>HIV/Aids</a:t>
              </a:r>
              <a:endParaRPr lang="en-GB" dirty="0">
                <a:latin typeface="+mj-lt"/>
              </a:endParaRPr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67055" y="3148392"/>
              <a:ext cx="3811975" cy="2786741"/>
            </a:xfrm>
            <a:prstGeom prst="rect">
              <a:avLst/>
            </a:prstGeom>
          </p:spPr>
        </p:pic>
        <p:sp>
          <p:nvSpPr>
            <p:cNvPr id="7" name="Rechthoek 6"/>
            <p:cNvSpPr/>
            <p:nvPr/>
          </p:nvSpPr>
          <p:spPr>
            <a:xfrm>
              <a:off x="5207000" y="1431400"/>
              <a:ext cx="589398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b="1" dirty="0">
                  <a:solidFill>
                    <a:srgbClr val="7030A0"/>
                  </a:solidFill>
                  <a:latin typeface="Calibri Light" panose="020F0302020204030204"/>
                </a:rPr>
                <a:t>Children are more vulnerable to environmental hazards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Children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(adolescents!) may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take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unreasonable risks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due to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cognitive immaturity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and "risk-taking" behaviours</a:t>
              </a:r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37333" y="2777215"/>
              <a:ext cx="1354667" cy="1117601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8980682" y="5919968"/>
              <a:ext cx="1784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soil consumption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001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are not ‘little adults’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Paediatric  equipment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316441" y="1588701"/>
            <a:ext cx="4103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Calibri Light" panose="020F0302020204030204"/>
              </a:rPr>
              <a:t>It is more difficult to communicate with children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Pre-reading </a:t>
            </a:r>
            <a:r>
              <a:rPr lang="en-GB" dirty="0">
                <a:latin typeface="+mj-lt"/>
              </a:rPr>
              <a:t>children cannot read warning signs &amp; </a:t>
            </a:r>
            <a:r>
              <a:rPr lang="en-GB" dirty="0" smtClean="0">
                <a:latin typeface="+mj-lt"/>
              </a:rPr>
              <a:t>labels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Children </a:t>
            </a:r>
            <a:r>
              <a:rPr lang="en-GB" dirty="0">
                <a:latin typeface="+mj-lt"/>
              </a:rPr>
              <a:t>cannot always tell their </a:t>
            </a:r>
            <a:r>
              <a:rPr lang="en-GB" dirty="0" smtClean="0">
                <a:latin typeface="+mj-lt"/>
              </a:rPr>
              <a:t>complaints</a:t>
            </a:r>
            <a:endParaRPr lang="en-GB" dirty="0">
              <a:latin typeface="+mj-lt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5093970" y="1696988"/>
            <a:ext cx="6692689" cy="4154984"/>
            <a:chOff x="5110903" y="1588701"/>
            <a:chExt cx="6692689" cy="4154984"/>
          </a:xfrm>
        </p:grpSpPr>
        <p:sp>
          <p:nvSpPr>
            <p:cNvPr id="3" name="Rechthoek 2"/>
            <p:cNvSpPr/>
            <p:nvPr/>
          </p:nvSpPr>
          <p:spPr>
            <a:xfrm>
              <a:off x="5110903" y="1588701"/>
              <a:ext cx="3883661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rgbClr val="7030A0"/>
                  </a:solidFill>
                  <a:latin typeface="+mj-lt"/>
                </a:rPr>
                <a:t>Children cannot </a:t>
              </a:r>
              <a:r>
                <a:rPr lang="en-GB" sz="2400" b="1" dirty="0" smtClean="0">
                  <a:solidFill>
                    <a:srgbClr val="7030A0"/>
                  </a:solidFill>
                  <a:latin typeface="+mj-lt"/>
                </a:rPr>
                <a:t>(always) make </a:t>
              </a:r>
              <a:r>
                <a:rPr lang="en-GB" sz="2400" b="1" dirty="0">
                  <a:solidFill>
                    <a:srgbClr val="7030A0"/>
                  </a:solidFill>
                  <a:latin typeface="+mj-lt"/>
                </a:rPr>
                <a:t>decisions for themselves. </a:t>
              </a:r>
            </a:p>
            <a:p>
              <a:r>
                <a:rPr lang="en-GB" dirty="0" smtClean="0">
                  <a:latin typeface="+mj-lt"/>
                </a:rPr>
                <a:t>The </a:t>
              </a:r>
              <a:r>
                <a:rPr lang="en-GB" dirty="0">
                  <a:latin typeface="+mj-lt"/>
                </a:rPr>
                <a:t>issues of guardianship, privacy, legal responsibility and informed consent must always be </a:t>
              </a:r>
              <a:r>
                <a:rPr lang="en-GB" dirty="0" smtClean="0">
                  <a:latin typeface="+mj-lt"/>
                </a:rPr>
                <a:t>considered. </a:t>
              </a:r>
            </a:p>
            <a:p>
              <a:endParaRPr lang="en-GB" sz="1050" dirty="0">
                <a:latin typeface="+mj-lt"/>
              </a:endParaRPr>
            </a:p>
            <a:p>
              <a:r>
                <a:rPr lang="en-GB" dirty="0" smtClean="0">
                  <a:latin typeface="+mj-lt"/>
                </a:rPr>
                <a:t>The </a:t>
              </a:r>
              <a:r>
                <a:rPr lang="en-GB" dirty="0">
                  <a:latin typeface="+mj-lt"/>
                </a:rPr>
                <a:t>concept of </a:t>
              </a:r>
              <a:r>
                <a:rPr lang="en-GB" b="1" dirty="0">
                  <a:solidFill>
                    <a:srgbClr val="7030A0"/>
                  </a:solidFill>
                  <a:latin typeface="+mj-lt"/>
                </a:rPr>
                <a:t>legal consent </a:t>
              </a:r>
              <a:r>
                <a:rPr lang="en-GB" dirty="0" smtClean="0">
                  <a:latin typeface="+mj-lt"/>
                </a:rPr>
                <a:t>when </a:t>
              </a:r>
              <a:r>
                <a:rPr lang="en-GB" dirty="0">
                  <a:latin typeface="+mj-lt"/>
                </a:rPr>
                <a:t>considering treatment options, especially in the face of conditions with poor prognosis or complicated and painful </a:t>
              </a:r>
              <a:r>
                <a:rPr lang="en-GB" dirty="0" smtClean="0">
                  <a:latin typeface="+mj-lt"/>
                </a:rPr>
                <a:t>procedures, </a:t>
              </a:r>
              <a:r>
                <a:rPr lang="en-GB" dirty="0">
                  <a:latin typeface="+mj-lt"/>
                </a:rPr>
                <a:t>means the pediatrician must take </a:t>
              </a:r>
              <a:r>
                <a:rPr lang="en-GB" dirty="0" smtClean="0">
                  <a:latin typeface="+mj-lt"/>
                </a:rPr>
                <a:t>into </a:t>
              </a:r>
              <a:r>
                <a:rPr lang="en-GB" dirty="0">
                  <a:latin typeface="+mj-lt"/>
                </a:rPr>
                <a:t>account the desires of many people, not just the patient.</a:t>
              </a:r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9178" y="1750729"/>
              <a:ext cx="2474414" cy="3678183"/>
            </a:xfrm>
            <a:prstGeom prst="rect">
              <a:avLst/>
            </a:prstGeom>
          </p:spPr>
        </p:pic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61" y="3666192"/>
            <a:ext cx="3384066" cy="22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8166" y="43895"/>
            <a:ext cx="5071367" cy="156315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Stages in the management of a sick child admitted to the hospital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Paediatric  equipment</a:t>
            </a:r>
            <a:endParaRPr lang="en-GB" sz="2000" dirty="0"/>
          </a:p>
        </p:txBody>
      </p: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1"/>
          <a:stretch/>
        </p:blipFill>
        <p:spPr>
          <a:xfrm>
            <a:off x="7444529" y="0"/>
            <a:ext cx="4747471" cy="686617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85338"/>
            <a:ext cx="1398368" cy="207266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76167" y="1812595"/>
            <a:ext cx="7023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+mj-lt"/>
              </a:rPr>
              <a:t>Triage</a:t>
            </a:r>
            <a:r>
              <a:rPr lang="en-GB" dirty="0">
                <a:latin typeface="+mj-lt"/>
              </a:rPr>
              <a:t> is the process of rapidly screening sick children soon after their </a:t>
            </a:r>
            <a:r>
              <a:rPr lang="en-GB" dirty="0" smtClean="0">
                <a:latin typeface="+mj-lt"/>
              </a:rPr>
              <a:t>arrival in </a:t>
            </a:r>
            <a:r>
              <a:rPr lang="en-GB" dirty="0">
                <a:latin typeface="+mj-lt"/>
              </a:rPr>
              <a:t>hospital, in order to identify: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those </a:t>
            </a:r>
            <a:r>
              <a:rPr lang="en-GB" dirty="0">
                <a:latin typeface="+mj-lt"/>
              </a:rPr>
              <a:t>with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emergency signs</a:t>
            </a:r>
            <a:r>
              <a:rPr lang="en-GB" dirty="0">
                <a:latin typeface="+mj-lt"/>
              </a:rPr>
              <a:t>, who require immediate emergency treatment;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those </a:t>
            </a:r>
            <a:r>
              <a:rPr lang="en-GB" dirty="0">
                <a:latin typeface="+mj-lt"/>
              </a:rPr>
              <a:t>with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priority signs</a:t>
            </a:r>
            <a:r>
              <a:rPr lang="en-GB" dirty="0">
                <a:latin typeface="+mj-lt"/>
              </a:rPr>
              <a:t>, who should be given priority in the queue so </a:t>
            </a:r>
            <a:r>
              <a:rPr lang="en-GB" dirty="0" smtClean="0">
                <a:latin typeface="+mj-lt"/>
              </a:rPr>
              <a:t>that hey </a:t>
            </a:r>
            <a:r>
              <a:rPr lang="en-GB" dirty="0">
                <a:latin typeface="+mj-lt"/>
              </a:rPr>
              <a:t>can be assessed and treated without delay;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+mj-lt"/>
              </a:rPr>
              <a:t>non-urgent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cases</a:t>
            </a:r>
            <a:r>
              <a:rPr lang="en-GB" dirty="0">
                <a:latin typeface="+mj-lt"/>
              </a:rPr>
              <a:t>, who have neither emergency nor priority signs.</a:t>
            </a:r>
          </a:p>
        </p:txBody>
      </p:sp>
      <p:sp>
        <p:nvSpPr>
          <p:cNvPr id="7" name="Rechthoek 6"/>
          <p:cNvSpPr/>
          <p:nvPr/>
        </p:nvSpPr>
        <p:spPr>
          <a:xfrm>
            <a:off x="2136250" y="5044904"/>
            <a:ext cx="4930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Differential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diagnostic </a:t>
            </a:r>
            <a:r>
              <a:rPr lang="en-GB" dirty="0" smtClean="0">
                <a:latin typeface="+mj-lt"/>
              </a:rPr>
              <a:t>is a </a:t>
            </a:r>
            <a:r>
              <a:rPr lang="en-GB" dirty="0">
                <a:latin typeface="+mj-lt"/>
              </a:rPr>
              <a:t>process of elimination </a:t>
            </a:r>
            <a:r>
              <a:rPr lang="en-GB" dirty="0" smtClean="0">
                <a:latin typeface="+mj-lt"/>
              </a:rPr>
              <a:t>of alternative possible diseases, by </a:t>
            </a:r>
            <a:r>
              <a:rPr lang="en-GB" dirty="0">
                <a:latin typeface="+mj-lt"/>
              </a:rPr>
              <a:t>using evidence such as symptoms, patient history, and medical </a:t>
            </a:r>
            <a:r>
              <a:rPr lang="en-GB" dirty="0" smtClean="0">
                <a:latin typeface="+mj-lt"/>
              </a:rPr>
              <a:t>knowledge.</a:t>
            </a:r>
            <a:endParaRPr lang="en-GB" dirty="0">
              <a:latin typeface="+mj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608283" y="4027394"/>
            <a:ext cx="5691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Pediatric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e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xamination </a:t>
            </a:r>
            <a:r>
              <a:rPr lang="en-GB" dirty="0" smtClean="0">
                <a:latin typeface="+mj-lt"/>
              </a:rPr>
              <a:t>often includes: lab analysis of blood, microscopy analysis of urine &amp; faeces, pulse oximetry and chest x-ray 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467704" y="1621185"/>
            <a:ext cx="6779763" cy="7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43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 Therapy unit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Paediatric  equipment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80049"/>
            <a:ext cx="7965096" cy="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16" name="Rechthoek 15"/>
          <p:cNvSpPr/>
          <p:nvPr/>
        </p:nvSpPr>
        <p:spPr>
          <a:xfrm>
            <a:off x="467704" y="1419805"/>
            <a:ext cx="796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A phototherapy device is </a:t>
            </a:r>
            <a:r>
              <a:rPr lang="en-GB" dirty="0">
                <a:latin typeface="+mj-lt"/>
              </a:rPr>
              <a:t>used to treat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hyper-</a:t>
            </a:r>
            <a:r>
              <a:rPr lang="en-GB" b="1" dirty="0" err="1" smtClean="0">
                <a:solidFill>
                  <a:srgbClr val="7030A0"/>
                </a:solidFill>
                <a:latin typeface="+mj-lt"/>
              </a:rPr>
              <a:t>bilirubinemia</a:t>
            </a:r>
            <a:r>
              <a:rPr lang="en-GB" dirty="0">
                <a:latin typeface="+mj-lt"/>
              </a:rPr>
              <a:t>, </a:t>
            </a:r>
            <a:r>
              <a:rPr lang="en-GB" dirty="0" smtClean="0">
                <a:latin typeface="+mj-lt"/>
              </a:rPr>
              <a:t>a disease which often occurs in babies and is characterized </a:t>
            </a:r>
            <a:r>
              <a:rPr lang="en-GB" dirty="0">
                <a:latin typeface="+mj-lt"/>
              </a:rPr>
              <a:t>by </a:t>
            </a:r>
            <a:r>
              <a:rPr lang="en-GB" dirty="0" smtClean="0">
                <a:latin typeface="+mj-lt"/>
              </a:rPr>
              <a:t>high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bilirubin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concentrations in the blood. Jaundiced new-borns have yellow discoloration of the white part of the eye, and yellowing of the face, extending down onto the chest.  </a:t>
            </a:r>
            <a:endParaRPr lang="en-GB" dirty="0" smtClean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27" y="3189024"/>
            <a:ext cx="1557867" cy="2254026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667227" y="5520966"/>
            <a:ext cx="1557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Baby with high </a:t>
            </a:r>
            <a:r>
              <a:rPr lang="en-GB" b="1" i="1" dirty="0" err="1" smtClean="0">
                <a:solidFill>
                  <a:srgbClr val="000000"/>
                </a:solidFill>
                <a:latin typeface="Calibri Light" panose="020F0302020204030204"/>
              </a:rPr>
              <a:t>Bilirubinemia</a:t>
            </a:r>
            <a:endParaRPr lang="en-GB" b="1" i="1" dirty="0"/>
          </a:p>
        </p:txBody>
      </p:sp>
      <p:grpSp>
        <p:nvGrpSpPr>
          <p:cNvPr id="7" name="Groep 6"/>
          <p:cNvGrpSpPr/>
          <p:nvPr/>
        </p:nvGrpSpPr>
        <p:grpSpPr>
          <a:xfrm>
            <a:off x="2408738" y="2393871"/>
            <a:ext cx="9676437" cy="3913992"/>
            <a:chOff x="2703027" y="2205061"/>
            <a:chExt cx="9676437" cy="3913992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05848" y="2205061"/>
              <a:ext cx="2373616" cy="3468484"/>
            </a:xfrm>
            <a:prstGeom prst="rect">
              <a:avLst/>
            </a:prstGeom>
          </p:spPr>
        </p:pic>
        <p:sp>
          <p:nvSpPr>
            <p:cNvPr id="10" name="Rechthoek 9"/>
            <p:cNvSpPr/>
            <p:nvPr/>
          </p:nvSpPr>
          <p:spPr>
            <a:xfrm>
              <a:off x="10281573" y="5472722"/>
              <a:ext cx="18221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i="1" dirty="0">
                  <a:solidFill>
                    <a:srgbClr val="000000"/>
                  </a:solidFill>
                  <a:latin typeface="Calibri Light" panose="020F0302020204030204"/>
                </a:rPr>
                <a:t>Bassinet-style </a:t>
              </a:r>
              <a:endParaRPr lang="en-GB" b="1" i="1" dirty="0" smtClean="0">
                <a:solidFill>
                  <a:srgbClr val="000000"/>
                </a:solidFill>
                <a:latin typeface="Calibri Light" panose="020F0302020204030204"/>
              </a:endParaRPr>
            </a:p>
            <a:p>
              <a:pPr algn="ctr"/>
              <a:r>
                <a:rPr lang="en-GB" b="1" i="1" dirty="0" smtClean="0">
                  <a:solidFill>
                    <a:srgbClr val="000000"/>
                  </a:solidFill>
                  <a:latin typeface="Calibri Light" panose="020F0302020204030204"/>
                </a:rPr>
                <a:t>Phototherapy unit</a:t>
              </a:r>
              <a:endParaRPr lang="en-GB" b="1" i="1" dirty="0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2703027" y="3492536"/>
              <a:ext cx="6483014" cy="1638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Devices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using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overhead lamps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can be freestanding on casters, ceiling or wall mounted, or attached to infant radiant warmers or infant incubators; some units have height and hood angle adjustments. </a:t>
              </a:r>
              <a:endParaRPr lang="en-GB" dirty="0" smtClean="0">
                <a:solidFill>
                  <a:srgbClr val="000000"/>
                </a:solidFill>
                <a:latin typeface="Calibri Light" panose="020F0302020204030204"/>
              </a:endParaRPr>
            </a:p>
            <a:p>
              <a:pPr lvl="0"/>
              <a:endParaRPr lang="en-GB" sz="1050" dirty="0">
                <a:solidFill>
                  <a:srgbClr val="000000"/>
                </a:solidFill>
                <a:latin typeface="Calibri Light" panose="020F0302020204030204"/>
              </a:endParaRPr>
            </a:p>
            <a:p>
              <a:pPr indent="-101600"/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Bassinet-style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units, in which the infant is placed in a plastic bassinet containing a bank of lights in an overhead case, are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also available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. </a:t>
              </a:r>
            </a:p>
          </p:txBody>
        </p:sp>
      </p:grp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07" t="4983" r="9020" b="3250"/>
          <a:stretch/>
        </p:blipFill>
        <p:spPr>
          <a:xfrm>
            <a:off x="8671034" y="166447"/>
            <a:ext cx="1792597" cy="3286429"/>
          </a:xfrm>
          <a:prstGeom prst="rect">
            <a:avLst/>
          </a:prstGeom>
        </p:spPr>
      </p:pic>
      <p:sp>
        <p:nvSpPr>
          <p:cNvPr id="20" name="Rechthoek 19"/>
          <p:cNvSpPr/>
          <p:nvPr/>
        </p:nvSpPr>
        <p:spPr>
          <a:xfrm>
            <a:off x="10426108" y="1114425"/>
            <a:ext cx="1822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Free standing </a:t>
            </a:r>
          </a:p>
          <a:p>
            <a:pPr algn="ctr"/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Phototherapy unit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40040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Radiant Warmer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Paediatric  equipment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599" y="1357947"/>
            <a:ext cx="2392893" cy="491021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68" t="5638" r="15303" b="3441"/>
          <a:stretch/>
        </p:blipFill>
        <p:spPr>
          <a:xfrm>
            <a:off x="476248" y="1735667"/>
            <a:ext cx="2412279" cy="43123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180" y="3471640"/>
            <a:ext cx="4657748" cy="2853175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3287852" y="1491524"/>
            <a:ext cx="52944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Radiant </a:t>
            </a:r>
            <a:r>
              <a:rPr lang="en-GB" dirty="0">
                <a:latin typeface="+mj-lt"/>
              </a:rPr>
              <a:t>warmers </a:t>
            </a:r>
            <a:r>
              <a:rPr lang="en-GB" dirty="0" smtClean="0">
                <a:latin typeface="+mj-lt"/>
              </a:rPr>
              <a:t>(and incubators) are </a:t>
            </a:r>
            <a:r>
              <a:rPr lang="en-GB" dirty="0">
                <a:latin typeface="+mj-lt"/>
              </a:rPr>
              <a:t>used to maintain the body temperature of new-born infants. This is </a:t>
            </a:r>
            <a:r>
              <a:rPr lang="en-GB" dirty="0" smtClean="0">
                <a:latin typeface="+mj-lt"/>
              </a:rPr>
              <a:t>done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to minimize the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energy </a:t>
            </a:r>
            <a:r>
              <a:rPr lang="en-GB" dirty="0" smtClean="0">
                <a:latin typeface="+mj-lt"/>
              </a:rPr>
              <a:t>that is required for </a:t>
            </a:r>
            <a:r>
              <a:rPr lang="en-GB" dirty="0">
                <a:latin typeface="+mj-lt"/>
              </a:rPr>
              <a:t>metabolic heat production.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Hypothermia at birth </a:t>
            </a:r>
            <a:r>
              <a:rPr lang="en-GB" dirty="0">
                <a:latin typeface="+mj-lt"/>
              </a:rPr>
              <a:t>is one of the most important risk factors for new-born mortality. </a:t>
            </a:r>
          </a:p>
        </p:txBody>
      </p:sp>
    </p:spTree>
    <p:extLst>
      <p:ext uri="{BB962C8B-B14F-4D97-AF65-F5344CB8AC3E}">
        <p14:creationId xmlns:p14="http://schemas.microsoft.com/office/powerpoint/2010/main" val="20624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Radiant Warmer, Incubator, Resuscitaire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Paediatric  equipment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61" t="3460" r="6250" b="5111"/>
          <a:stretch/>
        </p:blipFill>
        <p:spPr>
          <a:xfrm>
            <a:off x="977177" y="1362681"/>
            <a:ext cx="2324823" cy="41846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755" y="1307353"/>
            <a:ext cx="2405879" cy="423831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600" y="1320010"/>
            <a:ext cx="3335867" cy="432387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792643" y="5592464"/>
            <a:ext cx="235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i="1" dirty="0" smtClean="0">
                <a:latin typeface="+mj-lt"/>
              </a:rPr>
              <a:t>Incubator: </a:t>
            </a:r>
          </a:p>
          <a:p>
            <a:pPr algn="ctr"/>
            <a:r>
              <a:rPr lang="en-GB" b="1" i="1" dirty="0" smtClean="0">
                <a:latin typeface="+mj-lt"/>
              </a:rPr>
              <a:t>long term environment </a:t>
            </a:r>
            <a:endParaRPr lang="en-GB" b="1" i="1" dirty="0">
              <a:latin typeface="+mj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921401" y="5545667"/>
            <a:ext cx="218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i="1" dirty="0" smtClean="0">
                <a:latin typeface="+mj-lt"/>
              </a:rPr>
              <a:t>Resuscitaire:</a:t>
            </a:r>
          </a:p>
          <a:p>
            <a:pPr algn="ctr"/>
            <a:r>
              <a:rPr lang="en-GB" b="1" i="1" dirty="0" smtClean="0">
                <a:latin typeface="+mj-lt"/>
              </a:rPr>
              <a:t>intensive care at birth</a:t>
            </a:r>
            <a:endParaRPr lang="en-GB" b="1" i="1" dirty="0">
              <a:latin typeface="+mj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67831" y="5625206"/>
            <a:ext cx="238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i="1" dirty="0" smtClean="0">
                <a:latin typeface="+mj-lt"/>
              </a:rPr>
              <a:t>Radiant warmer:</a:t>
            </a:r>
          </a:p>
          <a:p>
            <a:pPr algn="ctr"/>
            <a:r>
              <a:rPr lang="en-GB" b="1" i="1" dirty="0" smtClean="0">
                <a:latin typeface="+mj-lt"/>
              </a:rPr>
              <a:t>heat only for new-borns</a:t>
            </a:r>
            <a:endParaRPr lang="en-GB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8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Infant Blood pressure machine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Paediatric  equipment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1887" y="2173652"/>
            <a:ext cx="4106334" cy="295486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4" y="2293653"/>
            <a:ext cx="3732938" cy="27148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133" y="2171153"/>
            <a:ext cx="3691467" cy="2960139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596793" y="5631992"/>
            <a:ext cx="10986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‘pediatric use’ of a blood pressure machine is not very different from the ‘adult use’. </a:t>
            </a:r>
            <a:endParaRPr lang="en-GB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2645</TotalTime>
  <Words>956</Words>
  <Application>Microsoft Office PowerPoint</Application>
  <PresentationFormat>Widescreen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Terugblik</vt:lpstr>
      <vt:lpstr>Equipment used in a pediatrics unit</vt:lpstr>
      <vt:lpstr>Classification of children in Pediatrics</vt:lpstr>
      <vt:lpstr>Children are not ‘little adults’</vt:lpstr>
      <vt:lpstr>Children are not ‘little adults’</vt:lpstr>
      <vt:lpstr>Stages in the management of a sick child admitted to the hospital</vt:lpstr>
      <vt:lpstr>Photo Therapy unit</vt:lpstr>
      <vt:lpstr>Radiant Warmer</vt:lpstr>
      <vt:lpstr>Radiant Warmer, Incubator, Resuscitaire</vt:lpstr>
      <vt:lpstr>Infant Blood pressure machine</vt:lpstr>
      <vt:lpstr>Infant weighing scale</vt:lpstr>
      <vt:lpstr>Laryngoscope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Mol</dc:creator>
  <cp:lastModifiedBy>Chris Mol</cp:lastModifiedBy>
  <cp:revision>242</cp:revision>
  <dcterms:created xsi:type="dcterms:W3CDTF">2014-11-03T16:21:19Z</dcterms:created>
  <dcterms:modified xsi:type="dcterms:W3CDTF">2020-03-18T13:59:59Z</dcterms:modified>
</cp:coreProperties>
</file>